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2" r:id="rId6"/>
    <p:sldId id="264" r:id="rId7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F1FAFF"/>
    <a:srgbClr val="ED0378"/>
    <a:srgbClr val="ED1C24"/>
    <a:srgbClr val="4C4C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12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>
        <p:guide orient="horz" pos="2221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7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7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9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这张一般不需要，仅备参考</a:t>
            </a:r>
            <a:endParaRPr lang="zh-CN" altLang="en-US" dirty="0"/>
          </a:p>
        </p:txBody>
      </p:sp>
      <p:sp>
        <p:nvSpPr>
          <p:cNvPr id="10487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dirty="0"/>
              <a:t>这张可以不要，内容放到上一张 登录去讲</a:t>
            </a:r>
            <a:endParaRPr lang="zh-CN" altLang="en-US" dirty="0"/>
          </a:p>
        </p:txBody>
      </p:sp>
      <p:sp>
        <p:nvSpPr>
          <p:cNvPr id="104863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p>
            <a:endParaRPr lang="zh-CN" altLang="en-US" dirty="0"/>
          </a:p>
        </p:txBody>
      </p:sp>
      <p:sp>
        <p:nvSpPr>
          <p:cNvPr id="1048641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fld id="{294AE275-5A9A-4A86-AD47-F1EC50148A50}" type="datetime1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3E4B9DD-1319-46C9-9A23-E32321021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863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B0A6843-8C68-4D07-BBD3-80661A7C9FA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4863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10486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6DE2D9-7336-4894-8974-DF3A228E0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8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64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6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3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3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267" y="1381669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6" name="文本框 3"/>
          <p:cNvSpPr txBox="1"/>
          <p:nvPr/>
        </p:nvSpPr>
        <p:spPr>
          <a:xfrm>
            <a:off x="22860" y="2799080"/>
            <a:ext cx="121450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长春建筑学院尔雅网络通识课学习指南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9346" y="1495425"/>
            <a:ext cx="10742857" cy="5085706"/>
          </a:xfrm>
          <a:prstGeom prst="rect">
            <a:avLst/>
          </a:prstGeom>
        </p:spPr>
      </p:pic>
      <p:sp>
        <p:nvSpPr>
          <p:cNvPr id="1048648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9" name="标题 1"/>
          <p:cNvSpPr>
            <a:spLocks noGrp="1" noChangeArrowheads="1"/>
          </p:cNvSpPr>
          <p:nvPr>
            <p:ph type="title"/>
          </p:nvPr>
        </p:nvSpPr>
        <p:spPr>
          <a:xfrm>
            <a:off x="1029432" y="268288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   考试</a:t>
            </a:r>
            <a:endParaRPr lang="zh-CN" altLang="en-US" dirty="0">
              <a:solidFill>
                <a:srgbClr val="F1FAFF"/>
              </a:solidFill>
            </a:endParaRPr>
          </a:p>
        </p:txBody>
      </p:sp>
      <p:sp>
        <p:nvSpPr>
          <p:cNvPr id="1048650" name="椭圆 2"/>
          <p:cNvSpPr/>
          <p:nvPr/>
        </p:nvSpPr>
        <p:spPr>
          <a:xfrm>
            <a:off x="1247774" y="3219451"/>
            <a:ext cx="3838575" cy="2505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52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519954"/>
            <a:ext cx="10972800" cy="1143000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考试注意事项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3" name="矩形 7"/>
          <p:cNvSpPr/>
          <p:nvPr/>
        </p:nvSpPr>
        <p:spPr>
          <a:xfrm>
            <a:off x="609600" y="1660829"/>
            <a:ext cx="120725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：考试时间固定，错过考试时间不能参加考试                                                              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4" name="矩形 8"/>
          <p:cNvSpPr/>
          <p:nvPr/>
        </p:nvSpPr>
        <p:spPr>
          <a:xfrm>
            <a:off x="864609" y="2069702"/>
            <a:ext cx="757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：考试条件：完成任务点百分比才可以参加考试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具体在考试条件查看）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>
              <a:ln w="0"/>
              <a:solidFill>
                <a:srgbClr val="F1FA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55" name="矩形 9"/>
          <p:cNvSpPr/>
          <p:nvPr/>
        </p:nvSpPr>
        <p:spPr>
          <a:xfrm>
            <a:off x="633776" y="2508673"/>
            <a:ext cx="5262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：提交考试无反应：考试实时保存 重新登录即可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6" name="矩形 10"/>
          <p:cNvSpPr/>
          <p:nvPr/>
        </p:nvSpPr>
        <p:spPr>
          <a:xfrm>
            <a:off x="525615" y="2913863"/>
            <a:ext cx="89562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考试完成，一定要点击提交。否则无成绩，考试结束后，需要查询一下是否有成绩</a:t>
            </a:r>
            <a:endParaRPr lang="en-US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7" name="矩形 12"/>
          <p:cNvSpPr/>
          <p:nvPr/>
        </p:nvSpPr>
        <p:spPr>
          <a:xfrm>
            <a:off x="633776" y="3200452"/>
            <a:ext cx="9533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1400" dirty="0"/>
              <a:t>                                                             </a:t>
            </a:r>
            <a:endParaRPr lang="en-US" altLang="zh-CN" sz="1400" dirty="0"/>
          </a:p>
          <a:p>
            <a:pPr algn="ctr"/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：考试题型主要以选择和判断为主，在提交后成绩会在卷面处直接显示，</a:t>
            </a:r>
            <a:r>
              <a:rPr lang="en-US" altLang="zh-CN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套题，随机抽取</a:t>
            </a:r>
            <a:endParaRPr lang="zh-CN" altLang="zh-CN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/>
      <p:bldP spid="1048655" grpId="0"/>
      <p:bldP spid="1048656" grpId="0"/>
      <p:bldP spid="10486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300" y="4046445"/>
            <a:ext cx="7140498" cy="2442614"/>
          </a:xfrm>
          <a:prstGeom prst="rect">
            <a:avLst/>
          </a:prstGeom>
        </p:spPr>
      </p:pic>
      <p:sp>
        <p:nvSpPr>
          <p:cNvPr id="1048661" name="文本框 7"/>
          <p:cNvSpPr txBox="1"/>
          <p:nvPr/>
        </p:nvSpPr>
        <p:spPr>
          <a:xfrm>
            <a:off x="2748391" y="3098852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2" name="椭圆 8"/>
          <p:cNvSpPr/>
          <p:nvPr/>
        </p:nvSpPr>
        <p:spPr>
          <a:xfrm>
            <a:off x="5170055" y="4046445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3" name="文本框 9"/>
          <p:cNvSpPr txBox="1"/>
          <p:nvPr/>
        </p:nvSpPr>
        <p:spPr>
          <a:xfrm>
            <a:off x="771525" y="1497008"/>
            <a:ext cx="1001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048664" name="箭头: 右 10"/>
          <p:cNvSpPr/>
          <p:nvPr/>
        </p:nvSpPr>
        <p:spPr>
          <a:xfrm rot="5400000">
            <a:off x="3362114" y="3300112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5" name="文本框 11"/>
          <p:cNvSpPr txBox="1"/>
          <p:nvPr/>
        </p:nvSpPr>
        <p:spPr>
          <a:xfrm>
            <a:off x="684425" y="572275"/>
            <a:ext cx="591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查看分数、考核比例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48667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  <a:endParaRPr lang="zh-CN" altLang="en-US" sz="32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  <a:endParaRPr lang="zh-CN" altLang="en-US" sz="6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4572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97163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6518" y="2290909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学习通</a:t>
            </a:r>
            <a:r>
              <a:rPr lang="en-US" altLang="zh-CN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下载地址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6" name="文本框 4"/>
          <p:cNvSpPr txBox="1"/>
          <p:nvPr/>
        </p:nvSpPr>
        <p:spPr>
          <a:xfrm>
            <a:off x="4651131" y="3094160"/>
            <a:ext cx="727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一</a:t>
            </a: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、安卓手机下载流程</a:t>
            </a:r>
            <a:endParaRPr lang="zh-CN" altLang="zh-CN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应用市场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二、苹果手机下载流程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Store----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超星学习通</a:t>
            </a:r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-----</a:t>
            </a:r>
            <a:r>
              <a:rPr lang="zh-CN" alt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点击下载安装</a:t>
            </a:r>
            <a:endParaRPr lang="zh-CN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048677" name="内容占位符 2"/>
          <p:cNvSpPr>
            <a:spLocks noGrp="1"/>
          </p:cNvSpPr>
          <p:nvPr>
            <p:ph idx="1"/>
          </p:nvPr>
        </p:nvSpPr>
        <p:spPr>
          <a:xfrm>
            <a:off x="518160" y="1706192"/>
            <a:ext cx="10515600" cy="4351338"/>
          </a:xfrm>
        </p:spPr>
        <p:txBody>
          <a:bodyPr/>
          <a:p>
            <a:endParaRPr lang="zh-CN" altLang="en-US" dirty="0"/>
          </a:p>
        </p:txBody>
      </p:sp>
      <p:pic>
        <p:nvPicPr>
          <p:cNvPr id="209716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41793" y="2824944"/>
            <a:ext cx="2161905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文本框 4"/>
          <p:cNvSpPr txBox="1"/>
          <p:nvPr/>
        </p:nvSpPr>
        <p:spPr>
          <a:xfrm>
            <a:off x="4702628" y="2443163"/>
            <a:ext cx="709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下载完毕后，出现学习通图标，点击图标进行登录</a:t>
            </a:r>
            <a:endParaRPr lang="zh-CN" altLang="en-US" sz="24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65" name="内容占位符 9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33124" y="317082"/>
            <a:ext cx="2711188" cy="5867693"/>
          </a:xfrm>
        </p:spPr>
      </p:pic>
      <p:sp>
        <p:nvSpPr>
          <p:cNvPr id="1048679" name="椭圆 10"/>
          <p:cNvSpPr/>
          <p:nvPr/>
        </p:nvSpPr>
        <p:spPr>
          <a:xfrm>
            <a:off x="2143760" y="4378960"/>
            <a:ext cx="66040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0255" y="659130"/>
            <a:ext cx="3112770" cy="5537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12970" y="1159510"/>
            <a:ext cx="26714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  <a:sym typeface="+mn-ea"/>
              </a:rPr>
              <a:t>可选择用手机号注册，然后在账号管理绑定学号；</a:t>
            </a:r>
            <a:endParaRPr lang="zh-CN" altLang="en-US" sz="3200">
              <a:solidFill>
                <a:schemeClr val="accent2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accent2"/>
                </a:solidFill>
                <a:sym typeface="+mn-ea"/>
              </a:rPr>
              <a:t>也可选择其它登录方式，输入正确的学校名称、学号和密码登录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8495"/>
            <a:ext cx="3113405" cy="55384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FFFFFF"/>
                </a:solidFill>
              </a:rPr>
              <a:t>课程查找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48682" name="右箭头 6"/>
          <p:cNvSpPr/>
          <p:nvPr/>
        </p:nvSpPr>
        <p:spPr>
          <a:xfrm>
            <a:off x="5980113" y="3568701"/>
            <a:ext cx="360362" cy="304800"/>
          </a:xfrm>
          <a:prstGeom prst="rightArrow">
            <a:avLst/>
          </a:prstGeom>
          <a:solidFill>
            <a:srgbClr val="ED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7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643878" y="340873"/>
            <a:ext cx="2853760" cy="6176254"/>
          </a:xfrm>
        </p:spPr>
      </p:pic>
      <p:pic>
        <p:nvPicPr>
          <p:cNvPr id="2097168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328" y="340873"/>
            <a:ext cx="2853759" cy="6176252"/>
          </a:xfrm>
          <a:prstGeom prst="rect">
            <a:avLst/>
          </a:prstGeom>
        </p:spPr>
      </p:pic>
      <p:sp>
        <p:nvSpPr>
          <p:cNvPr id="1048683" name="椭圆 12"/>
          <p:cNvSpPr/>
          <p:nvPr/>
        </p:nvSpPr>
        <p:spPr>
          <a:xfrm>
            <a:off x="6024880" y="5974080"/>
            <a:ext cx="5689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4" name="椭圆 9"/>
          <p:cNvSpPr/>
          <p:nvPr/>
        </p:nvSpPr>
        <p:spPr>
          <a:xfrm>
            <a:off x="7365126" y="2204720"/>
            <a:ext cx="2949961" cy="447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1048688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89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0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91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可以下载本地播放</a:t>
            </a:r>
            <a:endParaRPr lang="zh-CN" altLang="en-US" dirty="0"/>
          </a:p>
        </p:txBody>
      </p:sp>
      <p:pic>
        <p:nvPicPr>
          <p:cNvPr id="209717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521" y="541866"/>
            <a:ext cx="3036962" cy="5399042"/>
          </a:xfrm>
          <a:prstGeom prst="rect">
            <a:avLst/>
          </a:prstGeom>
        </p:spPr>
      </p:pic>
      <p:pic>
        <p:nvPicPr>
          <p:cNvPr id="2097171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048692" name="文本框 10"/>
          <p:cNvSpPr txBox="1"/>
          <p:nvPr/>
        </p:nvSpPr>
        <p:spPr>
          <a:xfrm>
            <a:off x="47871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93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54846" y="805961"/>
            <a:ext cx="2968867" cy="5319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7" name="文本框 5"/>
          <p:cNvSpPr txBox="1"/>
          <p:nvPr/>
        </p:nvSpPr>
        <p:spPr>
          <a:xfrm>
            <a:off x="727931" y="275169"/>
            <a:ext cx="4914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</a:t>
            </a:r>
            <a:endParaRPr lang="en-US" altLang="zh-CN" sz="6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endParaRPr lang="zh-CN" altLang="en-US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98" name="椭圆 4"/>
          <p:cNvSpPr/>
          <p:nvPr/>
        </p:nvSpPr>
        <p:spPr>
          <a:xfrm>
            <a:off x="5054846" y="2554898"/>
            <a:ext cx="587985" cy="426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学习模式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p>
            <a:r>
              <a:rPr lang="zh-TW" altLang="zh-CN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采用网络学习的方式，在网上进行听课、做作业、参加考试、参与线上讨论、提问等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，形成网络虚拟课堂。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594" name="文本框 6"/>
          <p:cNvSpPr txBox="1"/>
          <p:nvPr/>
        </p:nvSpPr>
        <p:spPr>
          <a:xfrm>
            <a:off x="5265548" y="5743333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</a:rPr>
              <a:t>学分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8595" name="圆角矩形 5"/>
          <p:cNvSpPr/>
          <p:nvPr/>
        </p:nvSpPr>
        <p:spPr>
          <a:xfrm>
            <a:off x="1514475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视频学习</a:t>
            </a:r>
            <a:endParaRPr lang="zh-CN" altLang="en-US" dirty="0"/>
          </a:p>
        </p:txBody>
      </p:sp>
      <p:sp>
        <p:nvSpPr>
          <p:cNvPr id="1048596" name="圆角矩形 7"/>
          <p:cNvSpPr/>
          <p:nvPr/>
        </p:nvSpPr>
        <p:spPr>
          <a:xfrm>
            <a:off x="4017773" y="3885917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章节测验</a:t>
            </a:r>
            <a:endParaRPr lang="zh-CN" altLang="en-US" dirty="0"/>
          </a:p>
        </p:txBody>
      </p:sp>
      <p:sp>
        <p:nvSpPr>
          <p:cNvPr id="1048597" name="圆角矩形 8"/>
          <p:cNvSpPr/>
          <p:nvPr/>
        </p:nvSpPr>
        <p:spPr>
          <a:xfrm>
            <a:off x="6642799" y="3885918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互动讨论</a:t>
            </a:r>
            <a:endParaRPr lang="zh-CN" altLang="en-US" dirty="0"/>
          </a:p>
        </p:txBody>
      </p:sp>
      <p:sp>
        <p:nvSpPr>
          <p:cNvPr id="1048598" name="圆角矩形 9"/>
          <p:cNvSpPr/>
          <p:nvPr/>
        </p:nvSpPr>
        <p:spPr>
          <a:xfrm>
            <a:off x="9267825" y="3885920"/>
            <a:ext cx="1247775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考试</a:t>
            </a:r>
            <a:endParaRPr lang="zh-CN" altLang="en-US" dirty="0"/>
          </a:p>
        </p:txBody>
      </p:sp>
      <p:sp>
        <p:nvSpPr>
          <p:cNvPr id="1048599" name="右箭头 10"/>
          <p:cNvSpPr/>
          <p:nvPr/>
        </p:nvSpPr>
        <p:spPr>
          <a:xfrm>
            <a:off x="3265300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0" name="右箭头 12"/>
          <p:cNvSpPr/>
          <p:nvPr/>
        </p:nvSpPr>
        <p:spPr>
          <a:xfrm>
            <a:off x="8391685" y="406638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1" name="右箭头 13"/>
          <p:cNvSpPr/>
          <p:nvPr/>
        </p:nvSpPr>
        <p:spPr>
          <a:xfrm>
            <a:off x="5768436" y="4073391"/>
            <a:ext cx="371475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02" name="下箭头 14"/>
          <p:cNvSpPr/>
          <p:nvPr/>
        </p:nvSpPr>
        <p:spPr>
          <a:xfrm>
            <a:off x="5526597" y="4896773"/>
            <a:ext cx="613314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title"/>
          </p:nvPr>
        </p:nvSpPr>
        <p:spPr>
          <a:xfrm>
            <a:off x="7175132" y="1162660"/>
            <a:ext cx="5016868" cy="639763"/>
          </a:xfrm>
        </p:spPr>
        <p:txBody>
          <a:bodyPr>
            <a:noAutofit/>
          </a:bodyPr>
          <a:p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查询成绩及考核标准</a:t>
            </a:r>
            <a:endParaRPr lang="zh-CN" alt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73" name="内容占位符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1824" y="659423"/>
            <a:ext cx="2968867" cy="553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0" name="椭圆 5"/>
          <p:cNvSpPr/>
          <p:nvPr/>
        </p:nvSpPr>
        <p:spPr>
          <a:xfrm>
            <a:off x="2664070" y="1802423"/>
            <a:ext cx="1310054" cy="641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7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845" y="659422"/>
            <a:ext cx="2808287" cy="54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1" name="椭圆 3"/>
          <p:cNvSpPr/>
          <p:nvPr/>
        </p:nvSpPr>
        <p:spPr>
          <a:xfrm>
            <a:off x="4366845" y="4528038"/>
            <a:ext cx="2728547" cy="1661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2097176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2097177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2097178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2097179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1048703" name="文本框 8"/>
          <p:cNvSpPr txBox="1"/>
          <p:nvPr/>
        </p:nvSpPr>
        <p:spPr>
          <a:xfrm>
            <a:off x="7876282" y="2812196"/>
            <a:ext cx="3954162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300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0" name="图片 9"/>
          <p:cNvPicPr>
            <a:picLocks noChangeAspect="1"/>
          </p:cNvPicPr>
          <p:nvPr/>
        </p:nvPicPr>
        <p:blipFill rotWithShape="1">
          <a:blip r:embed="rId1" cstate="print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2097181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2097182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2097183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048705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6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7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48708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48710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p>
            <a:r>
              <a:rPr lang="zh-CN" altLang="en-US" dirty="0">
                <a:solidFill>
                  <a:srgbClr val="92D050"/>
                </a:solidFill>
              </a:rPr>
              <a:t>清楚明确学习时间、考核权重、考试时间、考试要求，随时关注自己的成绩，任务需要完成多少能拿到学分，或是成绩达到优秀标准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坚持诚信学习，维护良好风气。尔雅公司对不诚信学习者将采取记录不良学习行为、清空学习进度、封禁帐号等惩处措施，并定期向学校提交作弊学生名单，由学校根据相关校规校纪惩处。</a:t>
            </a:r>
            <a:endParaRPr lang="en-US" altLang="zh-CN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</p:nvPr>
        </p:nvSpPr>
        <p:spPr>
          <a:xfrm>
            <a:off x="574431" y="608746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关于不良记录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15" name="矩形 2"/>
          <p:cNvSpPr/>
          <p:nvPr/>
        </p:nvSpPr>
        <p:spPr>
          <a:xfrm>
            <a:off x="1192824" y="1905561"/>
            <a:ext cx="7932126" cy="4093428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不良记录界定范围：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委托他人进行课程学习；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委托他人完成课程考试；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利用第三方软件完成课程的任务点；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利用第三方软件完成课程考试；</a:t>
            </a:r>
            <a:endParaRPr lang="zh-CN" altLang="en-US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利用平台漏洞，快速完成任务点；</a:t>
            </a:r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视频进行退拽也会产生不良纪律</a:t>
            </a:r>
            <a:endParaRPr lang="en-US" altLang="zh-CN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 </a:t>
            </a:r>
            <a:r>
              <a:rPr lang="zh-CN" altLang="en-US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安装或使用，刷课或辅助刷课的外挂软件</a:t>
            </a:r>
            <a:r>
              <a:rPr lang="en-US" altLang="zh-CN" sz="2800" b="0" i="0" dirty="0">
                <a:solidFill>
                  <a:srgbClr val="FFFF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en-US" altLang="zh-CN" sz="2800" b="0" i="0" dirty="0">
              <a:solidFill>
                <a:srgbClr val="FFFF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>
          <a:xfrm>
            <a:off x="1044820" y="301015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在线客服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8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900" y="1604476"/>
            <a:ext cx="4743450" cy="432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3262" y="466723"/>
            <a:ext cx="3300413" cy="5867401"/>
          </a:xfrm>
          <a:prstGeom prst="rect">
            <a:avLst/>
          </a:prstGeom>
        </p:spPr>
      </p:pic>
      <p:sp>
        <p:nvSpPr>
          <p:cNvPr id="1048717" name="椭圆 7"/>
          <p:cNvSpPr/>
          <p:nvPr/>
        </p:nvSpPr>
        <p:spPr>
          <a:xfrm>
            <a:off x="9639301" y="581271"/>
            <a:ext cx="876300" cy="62865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18" name="椭圆 8"/>
          <p:cNvSpPr/>
          <p:nvPr/>
        </p:nvSpPr>
        <p:spPr>
          <a:xfrm>
            <a:off x="4591049" y="4619871"/>
            <a:ext cx="942975" cy="742704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704850" y="620395"/>
            <a:ext cx="10972800" cy="1143000"/>
          </a:xfrm>
        </p:spPr>
        <p:txBody>
          <a:bodyPr/>
          <a:p>
            <a:r>
              <a:rPr lang="zh-CN" altLang="en-US" dirty="0">
                <a:solidFill>
                  <a:srgbClr val="FFFFFF"/>
                </a:solidFill>
              </a:rPr>
              <a:t>客服电话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48720" name="文本框 2"/>
          <p:cNvSpPr txBox="1"/>
          <p:nvPr/>
        </p:nvSpPr>
        <p:spPr>
          <a:xfrm>
            <a:off x="704850" y="1763395"/>
            <a:ext cx="1037082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dirty="0">
                <a:solidFill>
                  <a:srgbClr val="FFFFFF"/>
                </a:solidFill>
              </a:rPr>
              <a:t>400-902-0966</a:t>
            </a:r>
            <a:endParaRPr lang="en-US" altLang="zh-CN" sz="9600" dirty="0">
              <a:solidFill>
                <a:srgbClr val="FFFFFF"/>
              </a:solidFill>
            </a:endParaRPr>
          </a:p>
          <a:p>
            <a:r>
              <a:rPr lang="zh-CN" alt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邮箱</a:t>
            </a:r>
            <a:endParaRPr lang="zh-CN" alt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9600" dirty="0">
                <a:solidFill>
                  <a:srgbClr val="FFFFFF"/>
                </a:solidFill>
              </a:rPr>
              <a:t>tsk@chaoxing.com</a:t>
            </a:r>
            <a:endParaRPr lang="en-US" altLang="zh-CN" sz="9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1"/>
          <p:cNvSpPr txBox="1"/>
          <p:nvPr/>
        </p:nvSpPr>
        <p:spPr>
          <a:xfrm>
            <a:off x="1458326" y="2275269"/>
            <a:ext cx="895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dirty="0">
                <a:solidFill>
                  <a:srgbClr val="ED7D31"/>
                </a:solidFill>
              </a:rPr>
              <a:t>如何学习尔雅课程</a:t>
            </a:r>
            <a:endParaRPr lang="zh-CN" altLang="en-US" sz="6000" dirty="0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>
          <a:xfrm>
            <a:off x="1257300" y="1898650"/>
            <a:ext cx="10515600" cy="1325563"/>
          </a:xfrm>
        </p:spPr>
        <p:txBody>
          <a:bodyPr>
            <a:normAutofit fontScale="90000"/>
          </a:bodyPr>
          <a:p>
            <a:r>
              <a:rPr lang="en-US" altLang="zh-CN" sz="8000" dirty="0">
                <a:solidFill>
                  <a:srgbClr val="ED7D31"/>
                </a:solidFill>
              </a:rPr>
              <a:t>PC</a:t>
            </a:r>
            <a:r>
              <a:rPr lang="zh-CN" altLang="en-US" sz="8000" dirty="0">
                <a:solidFill>
                  <a:srgbClr val="ED7D31"/>
                </a:solidFill>
              </a:rPr>
              <a:t>（电脑端</a:t>
            </a:r>
            <a:r>
              <a:rPr lang="en-US" altLang="zh-CN" sz="8000" dirty="0">
                <a:solidFill>
                  <a:srgbClr val="ED7D31"/>
                </a:solidFill>
              </a:rPr>
              <a:t>)</a:t>
            </a:r>
            <a:r>
              <a:rPr lang="zh-CN" altLang="en-US" sz="8000" dirty="0">
                <a:solidFill>
                  <a:srgbClr val="ED7D31"/>
                </a:solidFill>
              </a:rPr>
              <a:t>登陆流程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文本框 9"/>
          <p:cNvSpPr txBox="1"/>
          <p:nvPr/>
        </p:nvSpPr>
        <p:spPr>
          <a:xfrm>
            <a:off x="3641271" y="572275"/>
            <a:ext cx="90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ED7D31"/>
                </a:solidFill>
              </a:rPr>
              <a:t>jladi.fanya.chaoxing.com</a:t>
            </a:r>
            <a:endParaRPr lang="zh-CN" altLang="en-US" sz="2000" dirty="0">
              <a:solidFill>
                <a:srgbClr val="ED7D31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 登录 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048618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6" name="图片 209718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80160"/>
            <a:ext cx="12192000" cy="5385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文本框 10"/>
          <p:cNvSpPr txBox="1"/>
          <p:nvPr/>
        </p:nvSpPr>
        <p:spPr>
          <a:xfrm>
            <a:off x="3263140" y="5870781"/>
            <a:ext cx="5745587" cy="3962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000" b="1" dirty="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635" y="197485"/>
            <a:ext cx="7618095" cy="52590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9085" y="5556250"/>
            <a:ext cx="6265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第一次</a:t>
            </a:r>
            <a:r>
              <a:rPr lang="en-US" altLang="zh-CN">
                <a:solidFill>
                  <a:schemeClr val="accent2"/>
                </a:solidFill>
              </a:rPr>
              <a:t>pc</a:t>
            </a:r>
            <a:r>
              <a:rPr lang="zh-CN" altLang="en-US">
                <a:solidFill>
                  <a:schemeClr val="accent2"/>
                </a:solidFill>
              </a:rPr>
              <a:t>端</a:t>
            </a:r>
            <a:r>
              <a:rPr lang="zh-CN" altLang="en-US">
                <a:solidFill>
                  <a:schemeClr val="accent2"/>
                </a:solidFill>
              </a:rPr>
              <a:t>登录需选择机构账号登录</a:t>
            </a:r>
            <a:endParaRPr lang="zh-CN" altLang="en-US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账号：学号；密码：</a:t>
            </a:r>
            <a:r>
              <a:rPr lang="en-US" altLang="zh-CN">
                <a:solidFill>
                  <a:schemeClr val="accent2"/>
                </a:solidFill>
              </a:rPr>
              <a:t>ccjz123456</a:t>
            </a:r>
            <a:endParaRPr lang="en-US" altLang="zh-CN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如已经下载学习通手机号注册并绑定了学号，此处也可直接用手机号登录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2097156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552" y="2860263"/>
            <a:ext cx="5493848" cy="3643630"/>
          </a:xfrm>
          <a:prstGeom prst="rect">
            <a:avLst/>
          </a:prstGeom>
        </p:spPr>
      </p:pic>
      <p:sp>
        <p:nvSpPr>
          <p:cNvPr id="1048626" name="文本框 6"/>
          <p:cNvSpPr txBox="1"/>
          <p:nvPr/>
        </p:nvSpPr>
        <p:spPr>
          <a:xfrm>
            <a:off x="6565900" y="1090658"/>
            <a:ext cx="5067300" cy="151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一定要保管好自己的密码，以免出现问题，影响到自己的成绩。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1048627" name="文本框 7"/>
          <p:cNvSpPr txBox="1"/>
          <p:nvPr/>
        </p:nvSpPr>
        <p:spPr>
          <a:xfrm>
            <a:off x="6565900" y="3799026"/>
            <a:ext cx="506730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C000"/>
                </a:solidFill>
              </a:rPr>
              <a:t>登录后点击头像旁边的设置，绑定邮箱和手机号码，方便及时收到课程相关通知和找回密码。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36" name="标题 1"/>
          <p:cNvSpPr>
            <a:spLocks noGrp="1" noChangeArrowheads="1"/>
          </p:cNvSpPr>
          <p:nvPr>
            <p:ph type="title"/>
          </p:nvPr>
        </p:nvSpPr>
        <p:spPr>
          <a:xfrm>
            <a:off x="609600" y="476861"/>
            <a:ext cx="10972800" cy="1143000"/>
          </a:xfrm>
        </p:spPr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方正行楷简体" pitchFamily="65" charset="-122"/>
              </a:rPr>
              <a:t>进入学生空间</a:t>
            </a:r>
            <a:endParaRPr lang="zh-CN" altLang="en-US" dirty="0">
              <a:solidFill>
                <a:srgbClr val="F1FAFF"/>
              </a:solidFill>
              <a:latin typeface="楷体" panose="02010609060101010101" pitchFamily="49" charset="-122"/>
              <a:ea typeface="楷体" panose="02010609060101010101" pitchFamily="49" charset="-122"/>
              <a:sym typeface="方正行楷简体" pitchFamily="65" charset="-122"/>
            </a:endParaRPr>
          </a:p>
        </p:txBody>
      </p:sp>
      <p:sp>
        <p:nvSpPr>
          <p:cNvPr id="1048637" name="矩形 14"/>
          <p:cNvSpPr/>
          <p:nvPr/>
        </p:nvSpPr>
        <p:spPr>
          <a:xfrm>
            <a:off x="8141273" y="3474548"/>
            <a:ext cx="1727200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/>
          </a:p>
        </p:txBody>
      </p:sp>
      <p:pic>
        <p:nvPicPr>
          <p:cNvPr id="2097157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10375" y="1411288"/>
            <a:ext cx="5067300" cy="4760023"/>
          </a:xfrm>
          <a:prstGeom prst="rect">
            <a:avLst/>
          </a:prstGeom>
        </p:spPr>
      </p:pic>
      <p:pic>
        <p:nvPicPr>
          <p:cNvPr id="2097158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61" y="1428750"/>
            <a:ext cx="5285714" cy="4762501"/>
          </a:xfrm>
          <a:prstGeom prst="rect">
            <a:avLst/>
          </a:prstGeom>
        </p:spPr>
      </p:pic>
      <p:sp>
        <p:nvSpPr>
          <p:cNvPr id="1048638" name="右箭头 4"/>
          <p:cNvSpPr/>
          <p:nvPr/>
        </p:nvSpPr>
        <p:spPr>
          <a:xfrm>
            <a:off x="5924550" y="3474548"/>
            <a:ext cx="600075" cy="5164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926" y="1428750"/>
            <a:ext cx="4571799" cy="4810369"/>
          </a:xfrm>
          <a:prstGeom prst="rect">
            <a:avLst/>
          </a:prstGeom>
        </p:spPr>
      </p:pic>
      <p:sp>
        <p:nvSpPr>
          <p:cNvPr id="1048642" name="矩形 6"/>
          <p:cNvSpPr>
            <a:spLocks noChangeArrowheads="1"/>
          </p:cNvSpPr>
          <p:nvPr/>
        </p:nvSpPr>
        <p:spPr bwMode="auto">
          <a:xfrm>
            <a:off x="1981200" y="1411288"/>
            <a:ext cx="8229600" cy="17462"/>
          </a:xfrm>
          <a:prstGeom prst="rect">
            <a:avLst/>
          </a:prstGeom>
          <a:gradFill rotWithShape="1">
            <a:gsLst>
              <a:gs pos="0">
                <a:srgbClr val="DBD8CB"/>
              </a:gs>
              <a:gs pos="50000">
                <a:srgbClr val="918415"/>
              </a:gs>
              <a:gs pos="100000">
                <a:srgbClr val="DBD8CB"/>
              </a:gs>
            </a:gsLst>
            <a:lin ang="0" scaled="1"/>
          </a:gra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48643" name="标题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p>
            <a:pPr eaLnBrk="1" hangingPunct="1"/>
            <a:r>
              <a:rPr lang="zh-CN" altLang="en-US" dirty="0">
                <a:solidFill>
                  <a:srgbClr val="F1FAFF"/>
                </a:solidFill>
                <a:latin typeface="方正行楷简体" pitchFamily="65" charset="-122"/>
                <a:ea typeface="方正行楷简体" pitchFamily="65" charset="-122"/>
                <a:sym typeface="方正行楷简体" pitchFamily="65" charset="-122"/>
              </a:rPr>
              <a:t>课程视频、完成测验</a:t>
            </a:r>
            <a:endParaRPr lang="zh-CN" altLang="en-US" dirty="0">
              <a:solidFill>
                <a:srgbClr val="F1FAFF"/>
              </a:solidFill>
              <a:latin typeface="方正行楷简体" pitchFamily="65" charset="-122"/>
              <a:ea typeface="方正行楷简体" pitchFamily="65" charset="-122"/>
              <a:sym typeface="方正行楷简体" pitchFamily="65" charset="-122"/>
            </a:endParaRPr>
          </a:p>
        </p:txBody>
      </p:sp>
      <p:pic>
        <p:nvPicPr>
          <p:cNvPr id="2097160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2" y="1428750"/>
            <a:ext cx="4591048" cy="4810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4" name="矩形标注 9"/>
          <p:cNvSpPr/>
          <p:nvPr/>
        </p:nvSpPr>
        <p:spPr>
          <a:xfrm>
            <a:off x="4586288" y="1762125"/>
            <a:ext cx="3086102" cy="3700700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：视频加载不出来等情况，需要将右下角的标清更换成公网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：视频出现不记录任务点、显示未完成，需要清理一下浏览器缓存                           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：视频可以下载观看，但需要有网络的情况下观看，才能记录成绩                      </a:t>
            </a:r>
            <a:endParaRPr lang="en-US" altLang="zh-CN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：看完上一个视频，无法解锁一下视频情况，需要视频和章节测验都完成，有的时候视频是</a:t>
            </a:r>
            <a:r>
              <a:rPr lang="en-US" altLang="zh-CN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个部分，或者返回课程列表，从新进入</a:t>
            </a:r>
            <a:endParaRPr lang="zh-CN" altLang="en-US" sz="16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WPS 演示</Application>
  <PresentationFormat/>
  <Paragraphs>142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楷体</vt:lpstr>
      <vt:lpstr>Arial Unicode MS</vt:lpstr>
      <vt:lpstr>等线 Light</vt:lpstr>
      <vt:lpstr>等线</vt:lpstr>
      <vt:lpstr>Wingdings 2</vt:lpstr>
      <vt:lpstr>Wingdings</vt:lpstr>
      <vt:lpstr>Franklin Gothic Book</vt:lpstr>
      <vt:lpstr>黑体</vt:lpstr>
      <vt:lpstr>方正行楷简体</vt:lpstr>
      <vt:lpstr>华文琥珀</vt:lpstr>
      <vt:lpstr>微软雅黑 Light</vt:lpstr>
      <vt:lpstr>Calibri</vt:lpstr>
      <vt:lpstr>Times New Roman</vt:lpstr>
      <vt:lpstr>Office 主题​​</vt:lpstr>
      <vt:lpstr>PowerPoint 演示文稿</vt:lpstr>
      <vt:lpstr>学习模式</vt:lpstr>
      <vt:lpstr>PowerPoint 演示文稿</vt:lpstr>
      <vt:lpstr>PC（电脑端)登陆流程 </vt:lpstr>
      <vt:lpstr>PowerPoint 演示文稿</vt:lpstr>
      <vt:lpstr>PowerPoint 演示文稿</vt:lpstr>
      <vt:lpstr>PowerPoint 演示文稿</vt:lpstr>
      <vt:lpstr>进入学生空间</vt:lpstr>
      <vt:lpstr>课程视频、完成测验</vt:lpstr>
      <vt:lpstr>   考试</vt:lpstr>
      <vt:lpstr>考试注意事项</vt:lpstr>
      <vt:lpstr>PowerPoint 演示文稿</vt:lpstr>
      <vt:lpstr>PowerPoint 演示文稿</vt:lpstr>
      <vt:lpstr>学习通APP下载地址</vt:lpstr>
      <vt:lpstr>PowerPoint 演示文稿</vt:lpstr>
      <vt:lpstr>PowerPoint 演示文稿</vt:lpstr>
      <vt:lpstr>课程查找</vt:lpstr>
      <vt:lpstr>PowerPoint 演示文稿</vt:lpstr>
      <vt:lpstr>PowerPoint 演示文稿</vt:lpstr>
      <vt:lpstr>查询成绩及考核标准</vt:lpstr>
      <vt:lpstr>学习通——随身携带的数字教育资源库</vt:lpstr>
      <vt:lpstr>学习通——直播互动的利器</vt:lpstr>
      <vt:lpstr>尔雅学习重要警示</vt:lpstr>
      <vt:lpstr>关于不良记录</vt:lpstr>
      <vt:lpstr>在线客服</vt:lpstr>
      <vt:lpstr>客服电话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朴一龙</cp:lastModifiedBy>
  <cp:revision>3</cp:revision>
  <dcterms:created xsi:type="dcterms:W3CDTF">2020-10-28T07:35:00Z</dcterms:created>
  <dcterms:modified xsi:type="dcterms:W3CDTF">2020-10-28T08:10:46Z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